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7" r:id="rId8"/>
    <p:sldId id="264" r:id="rId9"/>
    <p:sldId id="268" r:id="rId10"/>
    <p:sldId id="265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6600CC"/>
    <a:srgbClr val="003399"/>
    <a:srgbClr val="00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E5957-F533-42CA-95C5-E709384C9453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3D33-C67A-4210-8616-CDC34D3BC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E5957-F533-42CA-95C5-E709384C9453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3D33-C67A-4210-8616-CDC34D3BC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E5957-F533-42CA-95C5-E709384C9453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3D33-C67A-4210-8616-CDC34D3BC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E5957-F533-42CA-95C5-E709384C9453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3D33-C67A-4210-8616-CDC34D3BC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E5957-F533-42CA-95C5-E709384C9453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3D33-C67A-4210-8616-CDC34D3BC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E5957-F533-42CA-95C5-E709384C9453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3D33-C67A-4210-8616-CDC34D3BC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E5957-F533-42CA-95C5-E709384C9453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3D33-C67A-4210-8616-CDC34D3BC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E5957-F533-42CA-95C5-E709384C9453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3D33-C67A-4210-8616-CDC34D3BC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E5957-F533-42CA-95C5-E709384C9453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3D33-C67A-4210-8616-CDC34D3BC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E5957-F533-42CA-95C5-E709384C9453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3D33-C67A-4210-8616-CDC34D3BC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E5957-F533-42CA-95C5-E709384C9453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3D33-C67A-4210-8616-CDC34D3BC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E5957-F533-42CA-95C5-E709384C9453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43D33-C67A-4210-8616-CDC34D3BC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5klass.net/datas/fizika/Volshebnyj-mir-zvukov/0036-036-Volshebnyj-mir-zvu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269173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3399"/>
                </a:solidFill>
              </a:rPr>
              <a:t>Педагогическая мастерская как форма</a:t>
            </a:r>
            <a:br>
              <a:rPr lang="ru-RU" sz="3100" b="1" dirty="0" smtClean="0">
                <a:solidFill>
                  <a:srgbClr val="003399"/>
                </a:solidFill>
              </a:rPr>
            </a:br>
            <a:r>
              <a:rPr lang="ru-RU" sz="3100" b="1" dirty="0" smtClean="0">
                <a:solidFill>
                  <a:srgbClr val="003399"/>
                </a:solidFill>
              </a:rPr>
              <a:t>повышения профессиональной компетенции</a:t>
            </a:r>
            <a:br>
              <a:rPr lang="ru-RU" sz="3100" b="1" dirty="0" smtClean="0">
                <a:solidFill>
                  <a:srgbClr val="003399"/>
                </a:solidFill>
              </a:rPr>
            </a:br>
            <a:r>
              <a:rPr lang="ru-RU" sz="3100" b="1" dirty="0" smtClean="0">
                <a:solidFill>
                  <a:srgbClr val="003399"/>
                </a:solidFill>
              </a:rPr>
              <a:t>учителей русского языка и литературы</a:t>
            </a:r>
            <a:br>
              <a:rPr lang="ru-RU" sz="3100" b="1" dirty="0" smtClean="0">
                <a:solidFill>
                  <a:srgbClr val="003399"/>
                </a:solidFill>
              </a:rPr>
            </a:br>
            <a:r>
              <a:rPr lang="ru-RU" sz="3100" b="1" dirty="0" smtClean="0">
                <a:solidFill>
                  <a:srgbClr val="003399"/>
                </a:solidFill>
              </a:rPr>
              <a:t>в условиях реализации ФГОС ООО</a:t>
            </a:r>
            <a:br>
              <a:rPr lang="ru-RU" sz="3100" b="1" dirty="0" smtClean="0">
                <a:solidFill>
                  <a:srgbClr val="003399"/>
                </a:solidFill>
              </a:rPr>
            </a:br>
            <a:r>
              <a:rPr lang="ru-RU" sz="2600" b="1" dirty="0" smtClean="0">
                <a:solidFill>
                  <a:srgbClr val="003399"/>
                </a:solidFill>
              </a:rPr>
              <a:t/>
            </a:r>
            <a:br>
              <a:rPr lang="ru-RU" sz="2600" b="1" dirty="0" smtClean="0">
                <a:solidFill>
                  <a:srgbClr val="003399"/>
                </a:solidFill>
              </a:rPr>
            </a:br>
            <a:r>
              <a:rPr lang="ru-RU" sz="2700" b="1" i="1" dirty="0" smtClean="0">
                <a:solidFill>
                  <a:srgbClr val="003399"/>
                </a:solidFill>
              </a:rPr>
              <a:t>Методические рекомендации</a:t>
            </a:r>
            <a:br>
              <a:rPr lang="ru-RU" sz="2700" b="1" i="1" dirty="0" smtClean="0">
                <a:solidFill>
                  <a:srgbClr val="003399"/>
                </a:solidFill>
              </a:rPr>
            </a:br>
            <a:endParaRPr lang="ru-RU" sz="2700" b="1" i="1" dirty="0">
              <a:solidFill>
                <a:srgbClr val="003399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3861048"/>
            <a:ext cx="4464496" cy="220709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900" dirty="0">
                <a:solidFill>
                  <a:srgbClr val="003399"/>
                </a:solidFill>
              </a:rPr>
              <a:t>Авторы-составители: Наталья Николаевна </a:t>
            </a:r>
            <a:r>
              <a:rPr lang="ru-RU" sz="2900" dirty="0" err="1">
                <a:solidFill>
                  <a:srgbClr val="003399"/>
                </a:solidFill>
              </a:rPr>
              <a:t>Бараксанова</a:t>
            </a:r>
            <a:r>
              <a:rPr lang="ru-RU" sz="2900" dirty="0">
                <a:solidFill>
                  <a:srgbClr val="003399"/>
                </a:solidFill>
              </a:rPr>
              <a:t>, учитель русского языка и литературы  «МБОУ «СОШ № 4</a:t>
            </a:r>
            <a:r>
              <a:rPr lang="ru-RU" sz="2900" dirty="0" smtClean="0">
                <a:solidFill>
                  <a:srgbClr val="003399"/>
                </a:solidFill>
              </a:rPr>
              <a:t>»,; </a:t>
            </a:r>
            <a:r>
              <a:rPr lang="ru-RU" sz="2900" dirty="0">
                <a:solidFill>
                  <a:srgbClr val="003399"/>
                </a:solidFill>
              </a:rPr>
              <a:t>Наталья Александровна   Дементьева, учитель русского языка и литературы» МБОУ «СОШ № </a:t>
            </a:r>
            <a:r>
              <a:rPr lang="ru-RU" sz="2900" dirty="0" smtClean="0">
                <a:solidFill>
                  <a:srgbClr val="003399"/>
                </a:solidFill>
              </a:rPr>
              <a:t>4»</a:t>
            </a:r>
            <a:endParaRPr lang="ru-RU" sz="2900" dirty="0">
              <a:solidFill>
                <a:srgbClr val="003399"/>
              </a:solidFill>
            </a:endParaRP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5klass.net/datas/fizika/Volshebnyj-mir-zvukov/0036-036-Volshebnyj-mir-zvu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	В данной работе обобщен и представлен опыт, раскрывающий вопросы организации и содержания педагогических мастерских для учителей русского языка и литературы.</a:t>
            </a:r>
          </a:p>
          <a:p>
            <a:pPr algn="just"/>
            <a:r>
              <a:rPr lang="ru-RU" dirty="0" smtClean="0"/>
              <a:t>	Методические материалы имеют практическую направленность и могут быть использованы всеми, кто интересуется вопросом организации повышения профессиональной компетентности педагога в условиях реализации ФГОС ООО.</a:t>
            </a:r>
          </a:p>
          <a:p>
            <a:pPr algn="just"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5klass.net/datas/fizika/Volshebnyj-mir-zvukov/0036-036-Volshebnyj-mir-zvu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51720" y="1628800"/>
            <a:ext cx="496855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Благодарим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5klass.net/datas/fizika/Volshebnyj-mir-zvukov/0036-036-Volshebnyj-mir-zvu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980728"/>
            <a:ext cx="7412360" cy="4752528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/>
              <a:t>	</a:t>
            </a:r>
            <a:r>
              <a:rPr lang="ru-RU" sz="2400" dirty="0" smtClean="0"/>
              <a:t>Важный вопрос сегодняшнего дня: </a:t>
            </a:r>
            <a:r>
              <a:rPr lang="ru-RU" sz="2400" dirty="0"/>
              <a:t>как подготовить </a:t>
            </a:r>
            <a:r>
              <a:rPr lang="ru-RU" sz="2400" dirty="0" smtClean="0"/>
              <a:t>педагога для работы в условиях реализации ФГОС ООО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	Поэтому </a:t>
            </a:r>
            <a:r>
              <a:rPr lang="ru-RU" sz="2400" dirty="0"/>
              <a:t>на данном этапе актуальное значение имеет создание условий для непрерывного профессионального развития педагогов с целью повышения результативности его образовательной деятельности и качества </a:t>
            </a:r>
            <a:r>
              <a:rPr lang="ru-RU" sz="2400" dirty="0" smtClean="0"/>
              <a:t>образования. В связи с этим стоит задача повышения эффективности методической деятельности, реализуемой на муниципальном уровне. Это необходимо как учителям-стажистам, так и молодым педагогам, приходящим в сферу образования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5klass.net/datas/fizika/Volshebnyj-mir-zvukov/0036-036-Volshebnyj-mir-zvu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0033CC"/>
                </a:solidFill>
              </a:rPr>
              <a:t>                  </a:t>
            </a:r>
            <a:r>
              <a:rPr lang="ru-RU" b="1" dirty="0" smtClean="0">
                <a:solidFill>
                  <a:srgbClr val="0033CC"/>
                </a:solidFill>
              </a:rPr>
              <a:t>Цель</a:t>
            </a: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55576" y="1556792"/>
            <a:ext cx="7787208" cy="129614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Обобщить </a:t>
            </a:r>
            <a:r>
              <a:rPr lang="ru-RU" dirty="0"/>
              <a:t>опыт по подготовке педагогов к работе в новых условиях.</a:t>
            </a:r>
          </a:p>
        </p:txBody>
      </p:sp>
      <p:pic>
        <p:nvPicPr>
          <p:cNvPr id="7174" name="Picture 6" descr="http://4sh.ucoz.ru/novosti/1-27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941168"/>
            <a:ext cx="2590825" cy="1315083"/>
          </a:xfrm>
          <a:prstGeom prst="rect">
            <a:avLst/>
          </a:prstGeom>
          <a:noFill/>
        </p:spPr>
      </p:pic>
      <p:pic>
        <p:nvPicPr>
          <p:cNvPr id="7176" name="Picture 8" descr="http://burash.ru/image/graphic/images/2015/August/05/CDF1_55C1E0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924944"/>
            <a:ext cx="4475651" cy="3356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5klass.net/datas/fizika/Volshebnyj-mir-zvukov/0036-036-Volshebnyj-mir-zvu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		 Объединение педагогов – единомышленников, почувствовавших возможность свободы творчества, имеющих разный уровень педагогического мастерства, но желающих работать по – новому: по учебникам нового поколения, использовать в своей работе современные образовательные технологии, желающих познакомиться с опытом работы своих коллег, осознающих, что совместные действия более продуктивны.</a:t>
            </a:r>
          </a:p>
          <a:p>
            <a:pPr algn="just">
              <a:buNone/>
            </a:pPr>
            <a:r>
              <a:rPr lang="ru-RU" dirty="0" smtClean="0"/>
              <a:t>     	Характерной особенностью педагогической мастерской, отличающей её от других форм методической учёбы, является оказание реальной помощи учителям.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404664"/>
            <a:ext cx="77768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Педагогическая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мастерская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5klass.net/datas/fizika/Volshebnyj-mir-zvukov/0036-036-Volshebnyj-mir-zvu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556792"/>
            <a:ext cx="7776864" cy="48574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</a:t>
            </a:r>
          </a:p>
          <a:p>
            <a:pPr>
              <a:buNone/>
            </a:pPr>
            <a:r>
              <a:rPr lang="ru-RU" sz="2400" dirty="0" smtClean="0"/>
              <a:t>-   Создание методического пространства, позволяющего педагогам повысить профессиональный уровень и уровень методического мастерства, определить свое место в педагогической практике.</a:t>
            </a:r>
          </a:p>
          <a:p>
            <a:pPr>
              <a:buNone/>
            </a:pPr>
            <a:r>
              <a:rPr lang="ru-RU" sz="2400" dirty="0" smtClean="0"/>
              <a:t>-   Создание условий для формирования мотивации педагога на преобразование своей деятельности, использование в педагогической практике эффективных технологий, форм и средств обучения.</a:t>
            </a:r>
          </a:p>
          <a:p>
            <a:pPr>
              <a:buNone/>
            </a:pPr>
            <a:r>
              <a:rPr lang="ru-RU" sz="2400" dirty="0" smtClean="0"/>
              <a:t>-   Предъявление эффективного и результативного педагогического опыта в городе.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548680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CC"/>
                </a:solidFill>
              </a:rPr>
              <a:t>Цели     </a:t>
            </a:r>
          </a:p>
          <a:p>
            <a:pPr algn="ctr"/>
            <a:r>
              <a:rPr lang="ru-RU" sz="2800" b="1" dirty="0" smtClean="0">
                <a:solidFill>
                  <a:srgbClr val="0033CC"/>
                </a:solidFill>
              </a:rPr>
              <a:t>педагогических мастерских</a:t>
            </a:r>
            <a:endParaRPr lang="ru-RU" sz="2800" dirty="0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5klass.net/datas/fizika/Volshebnyj-mir-zvukov/0036-036-Volshebnyj-mir-zvu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71600" y="1700808"/>
            <a:ext cx="7704856" cy="4680520"/>
          </a:xfrm>
        </p:spPr>
        <p:txBody>
          <a:bodyPr>
            <a:noAutofit/>
          </a:bodyPr>
          <a:lstStyle/>
          <a:p>
            <a:pPr algn="ctr" fontAlgn="base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Теоретический семинар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актуализация знаний по рассматриваемой проблеме, осуществление поиска возможного ответа на проблемный вопрос,  вариантов ответа.</a:t>
            </a:r>
          </a:p>
          <a:p>
            <a:pPr fontAlgn="base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На данном этапе возможно осуществить следующее: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обсудить  проблему, волнующую 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учителей; 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обосновать практическую значимость этой проблемы; 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обозначить возможные пути решения интересующей  проблемы;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рассмотреть  нормативно - правовую документацию, методическую литературу по проблемному вопросу;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организовать работу с понятийным аппаратом в рамках рассматриваемого вопроса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76672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CC"/>
                </a:solidFill>
              </a:rPr>
              <a:t>Основные формы </a:t>
            </a:r>
          </a:p>
          <a:p>
            <a:pPr algn="ctr"/>
            <a:r>
              <a:rPr lang="ru-RU" sz="2800" b="1" dirty="0" smtClean="0">
                <a:solidFill>
                  <a:srgbClr val="0033CC"/>
                </a:solidFill>
              </a:rPr>
              <a:t>организации занятий педагогов</a:t>
            </a:r>
            <a:endParaRPr lang="ru-RU" sz="28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5klass.net/datas/fizika/Volshebnyj-mir-zvukov/0036-036-Volshebnyj-mir-zvu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59632" y="476672"/>
            <a:ext cx="727280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33CC"/>
                </a:solidFill>
              </a:rPr>
              <a:t>Основные формы </a:t>
            </a:r>
          </a:p>
          <a:p>
            <a:pPr algn="ctr"/>
            <a:r>
              <a:rPr lang="ru-RU" sz="2600" b="1" dirty="0" smtClean="0">
                <a:solidFill>
                  <a:srgbClr val="0033CC"/>
                </a:solidFill>
              </a:rPr>
              <a:t>организации занятий педагогов</a:t>
            </a:r>
            <a:endParaRPr lang="ru-RU" sz="2600" b="1" dirty="0">
              <a:solidFill>
                <a:srgbClr val="0033CC"/>
              </a:solidFill>
            </a:endParaRPr>
          </a:p>
        </p:txBody>
      </p:sp>
      <p:sp>
        <p:nvSpPr>
          <p:cNvPr id="7" name="Содержимое 3"/>
          <p:cNvSpPr>
            <a:spLocks noGrp="1"/>
          </p:cNvSpPr>
          <p:nvPr>
            <p:ph sz="half" idx="2"/>
          </p:nvPr>
        </p:nvSpPr>
        <p:spPr>
          <a:xfrm>
            <a:off x="1115616" y="1484784"/>
            <a:ext cx="7643192" cy="504055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Практико-ориентированный семинар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организация коллективной работы по освоению практического опыта, передача способов работы по изучаемой проблеме. </a:t>
            </a:r>
          </a:p>
          <a:p>
            <a:pPr fontAlgn="base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На данном  этапе возможно осуществить следующее:</a:t>
            </a:r>
          </a:p>
          <a:p>
            <a:pPr fontAlgn="base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организовать общее обсуждение изучаемой проблемы; 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выявить эффективные пути решения проблемы;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выработать групповую (коллективную) позиции по изучаемой проблеме;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выработать свою позицию при общем решении учебной проблемы;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изучить опыт работы другого  учителя по данной проблеме;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освоить способы и алгоритмы работы по проблеме;</a:t>
            </a:r>
          </a:p>
          <a:p>
            <a:pPr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обобщить результаты совместной работы.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5klass.net/datas/fizika/Volshebnyj-mir-zvukov/0036-036-Volshebnyj-mir-zvu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71600" y="2060848"/>
            <a:ext cx="7632848" cy="4320480"/>
          </a:xfrm>
        </p:spPr>
        <p:txBody>
          <a:bodyPr>
            <a:normAutofit/>
          </a:bodyPr>
          <a:lstStyle/>
          <a:p>
            <a:pPr marL="0" lvl="0" indent="0" fontAlgn="base">
              <a:spcBef>
                <a:spcPts val="0"/>
              </a:spcBef>
              <a:buNone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smtClean="0"/>
              <a:t>Цель</a:t>
            </a:r>
            <a:r>
              <a:rPr lang="ru-RU" sz="2000" dirty="0" smtClean="0"/>
              <a:t>: повышение профессиональной компетентности педагога в условиях   реализации требований ФГОС ООО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smtClean="0"/>
              <a:t>Задачи:</a:t>
            </a:r>
            <a:r>
              <a:rPr lang="ru-RU" sz="2000" dirty="0" smtClean="0"/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smtClean="0"/>
              <a:t>- изучить особенности современного урока в аспекте требований ФГОС ООО;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smtClean="0"/>
              <a:t>- рассмотреть  типологию современного урока в сравнении с традицией;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smtClean="0"/>
              <a:t>- дать представление о технологической карте как обучающем документе учителя;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smtClean="0"/>
              <a:t>- формировать умение педагогов по составлению технологической карты уроков различных типов.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332656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704856" cy="135902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Педагогическая мастерская </a:t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« Типология современного урока в соответствии</a:t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 с требованиями ФГОС ООО»</a:t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2014 – 2015 год</a:t>
            </a:r>
            <a:endParaRPr lang="ru-RU" sz="24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5klass.net/datas/fizika/Volshebnyj-mir-zvukov/0036-036-Volshebnyj-mir-zvu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704856" cy="135902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Педагогическая мастерская </a:t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« Работа с текстом на уроках русского языка в 5 классе </a:t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как средство повышения качества образования»</a:t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2015 – 2016 год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5" name="Содержимое 3"/>
          <p:cNvSpPr>
            <a:spLocks noGrp="1"/>
          </p:cNvSpPr>
          <p:nvPr>
            <p:ph sz="half" idx="2"/>
          </p:nvPr>
        </p:nvSpPr>
        <p:spPr>
          <a:xfrm>
            <a:off x="1187624" y="2348880"/>
            <a:ext cx="7416824" cy="396044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000" b="1" dirty="0" smtClean="0"/>
              <a:t>Цель</a:t>
            </a:r>
            <a:r>
              <a:rPr lang="ru-RU" sz="2000" dirty="0" smtClean="0"/>
              <a:t>: повышение профессиональной компетентности педагога в условиях    реализации требований ФГОС ООО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dirty="0" smtClean="0"/>
              <a:t>Задачи:</a:t>
            </a:r>
            <a:endParaRPr lang="ru-RU" sz="2000" dirty="0" smtClean="0"/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/>
              <a:t>-  рассмотреть понятие «качество образования» в свете требований ФГОС ООО; 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/>
              <a:t>- определить на основе анализа нормативно-правовых документов, УМК роль работы с текстом в формировании УУД;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/>
              <a:t>- развести понятия «отметка» и «оценка»;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/>
              <a:t>-  изучить формы и приемы работы с текстом.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344</Words>
  <Application>Microsoft Office PowerPoint</Application>
  <PresentationFormat>Экран (4:3)</PresentationFormat>
  <Paragraphs>60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Педагогическая мастерская как форма повышения профессиональной компетенции учителей русского языка и литературы в условиях реализации ФГОС ООО  Методические рекомендации </vt:lpstr>
      <vt:lpstr> Важный вопрос сегодняшнего дня: как подготовить педагога для работы в условиях реализации ФГОС ООО  Поэтому на данном этапе актуальное значение имеет создание условий для непрерывного профессионального развития педагогов с целью повышения результативности его образовательной деятельности и качества образования. В связи с этим стоит задача повышения эффективности методической деятельности, реализуемой на муниципальном уровне. Это необходимо как учителям-стажистам, так и молодым педагогам, приходящим в сферу образования</vt:lpstr>
      <vt:lpstr>                  Цель</vt:lpstr>
      <vt:lpstr>Слайд 4</vt:lpstr>
      <vt:lpstr>Слайд 5</vt:lpstr>
      <vt:lpstr>Слайд 6</vt:lpstr>
      <vt:lpstr>Слайд 7</vt:lpstr>
      <vt:lpstr>Педагогическая мастерская  « Типология современного урока в соответствии  с требованиями ФГОС ООО» 2014 – 2015 год</vt:lpstr>
      <vt:lpstr>Педагогическая мастерская  « Работа с текстом на уроках русского языка в 5 классе  как средство повышения качества образования» 2015 – 2016 год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Педагогическая мастерская как форма повышения профессиональной компетенции учителей русского языка и литературы в условиях ре</dc:title>
  <dc:creator>user</dc:creator>
  <cp:lastModifiedBy>user</cp:lastModifiedBy>
  <cp:revision>33</cp:revision>
  <dcterms:created xsi:type="dcterms:W3CDTF">2016-04-11T15:14:50Z</dcterms:created>
  <dcterms:modified xsi:type="dcterms:W3CDTF">2016-04-19T14:26:35Z</dcterms:modified>
</cp:coreProperties>
</file>