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65" r:id="rId3"/>
    <p:sldId id="266" r:id="rId4"/>
    <p:sldId id="258" r:id="rId5"/>
    <p:sldId id="272" r:id="rId6"/>
    <p:sldId id="276" r:id="rId7"/>
    <p:sldId id="267" r:id="rId8"/>
    <p:sldId id="256" r:id="rId9"/>
    <p:sldId id="257" r:id="rId10"/>
    <p:sldId id="259" r:id="rId11"/>
    <p:sldId id="260" r:id="rId12"/>
    <p:sldId id="273" r:id="rId13"/>
    <p:sldId id="274" r:id="rId14"/>
    <p:sldId id="269" r:id="rId15"/>
    <p:sldId id="275" r:id="rId16"/>
    <p:sldId id="270" r:id="rId17"/>
    <p:sldId id="261" r:id="rId18"/>
    <p:sldId id="271" r:id="rId19"/>
    <p:sldId id="262" r:id="rId20"/>
    <p:sldId id="277" r:id="rId21"/>
    <p:sldId id="26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344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0BBEB0B-75AC-4607-AE3F-364B6A96C67D}" type="datetimeFigureOut">
              <a:rPr lang="ru-RU" smtClean="0"/>
              <a:t>24.08.2020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63C61BC-76F7-45CA-8F01-D34796CEF44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02332" cy="1740835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5445224"/>
            <a:ext cx="3672408" cy="1296144"/>
          </a:xfrm>
        </p:spPr>
        <p:txBody>
          <a:bodyPr>
            <a:normAutofit fontScale="40000" lnSpcReduction="20000"/>
          </a:bodyPr>
          <a:lstStyle/>
          <a:p>
            <a:r>
              <a:rPr lang="ru-RU" sz="45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Учителя начальных классов:</a:t>
            </a:r>
          </a:p>
          <a:p>
            <a:r>
              <a:rPr lang="ru-RU" sz="45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Ивакина Галина </a:t>
            </a:r>
            <a:r>
              <a:rPr lang="ru-RU" sz="45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Назывовна</a:t>
            </a:r>
            <a:r>
              <a:rPr lang="ru-RU" sz="45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5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Зубарева Лариса Николаевна,</a:t>
            </a:r>
          </a:p>
          <a:p>
            <a:r>
              <a:rPr lang="ru-RU" sz="45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Шовкун Мария Константиновна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8640960" cy="4248472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Преемственность </a:t>
            </a:r>
            <a:b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между начальной и основной школой </a:t>
            </a:r>
            <a:b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в вопросах подготовки </a:t>
            </a:r>
            <a:b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к итоговому собеседованию по русскому языку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18916" y="58603"/>
            <a:ext cx="8064500" cy="576263"/>
          </a:xfrm>
          <a:prstGeom prst="rect">
            <a:avLst/>
          </a:prstGeom>
          <a:solidFill>
            <a:srgbClr val="2DA2BF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</a:rPr>
              <a:t>Муниципальное бюджетное общеобразовательное учреждение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</a:rPr>
              <a:t>«Средняя общеобразовательная школа №4» </a:t>
            </a:r>
            <a:r>
              <a:rPr kumimoji="0" lang="ru-RU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</a:rPr>
              <a:t>г.Мыски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82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12968" cy="6408712"/>
          </a:xfrm>
        </p:spPr>
        <p:txBody>
          <a:bodyPr>
            <a:normAutofit fontScale="92500"/>
          </a:bodyPr>
          <a:lstStyle/>
          <a:p>
            <a:r>
              <a:rPr lang="ru-RU" sz="4400" b="1" dirty="0" smtClean="0"/>
              <a:t>Актуальность </a:t>
            </a:r>
          </a:p>
          <a:p>
            <a:endParaRPr lang="ru-RU" dirty="0"/>
          </a:p>
          <a:p>
            <a:pPr marL="45720" indent="0" algn="just">
              <a:buNone/>
            </a:pPr>
            <a:r>
              <a:rPr lang="ru-RU" sz="4400" dirty="0" smtClean="0"/>
              <a:t>	</a:t>
            </a:r>
            <a:r>
              <a:rPr lang="ru-RU" sz="4400" dirty="0" smtClean="0">
                <a:solidFill>
                  <a:schemeClr val="tx1"/>
                </a:solidFill>
              </a:rPr>
              <a:t>Разработка методических рекомендаций, в которых описаны варианты организации учителями начальных классов работы с текстом по решению данных проблем и в осуществлении преемственности в рамках подготовки к итоговому собеседованию по русскому языку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52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1"/>
            <a:ext cx="8928992" cy="6578673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9000" b="1" dirty="0" smtClean="0">
                <a:effectLst/>
                <a:latin typeface="Times New Roman"/>
                <a:ea typeface="Calibri"/>
              </a:rPr>
              <a:t>Тренировочные задания для подготовки к устному собеседованию по русскому языку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0" b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- Задание на умение выразительно читать и пересказывать текст</a:t>
            </a:r>
          </a:p>
        </p:txBody>
      </p:sp>
    </p:spTree>
    <p:extLst>
      <p:ext uri="{BB962C8B-B14F-4D97-AF65-F5344CB8AC3E}">
        <p14:creationId xmlns:p14="http://schemas.microsoft.com/office/powerpoint/2010/main" val="165497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4624"/>
            <a:ext cx="8784976" cy="6696744"/>
          </a:xfrm>
        </p:spPr>
        <p:txBody>
          <a:bodyPr/>
          <a:lstStyle/>
          <a:p>
            <a:pPr marL="0" lvl="0" indent="0" algn="just"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sz="35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Скульптура «Золотая </a:t>
            </a:r>
            <a:r>
              <a:rPr lang="ru-RU" sz="35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Шория</a:t>
            </a:r>
            <a:r>
              <a:rPr lang="ru-RU" sz="35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</a:t>
            </a:r>
            <a:endParaRPr lang="ru-RU" sz="35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sz="35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Вам, конечно, знакомы достопримечательности Кемеровской области, одной из которых является скульптура «Золотая </a:t>
            </a:r>
            <a:r>
              <a:rPr lang="ru-RU" sz="35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Шория</a:t>
            </a:r>
            <a:r>
              <a:rPr lang="ru-RU" sz="35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». </a:t>
            </a: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sz="35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Выразительно прочитайте текст о ней вслух. У вас есть 3 минуты на подготовку.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endParaRPr lang="ru-RU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075" y="3861048"/>
            <a:ext cx="5328592" cy="2889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505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928992" cy="6624736"/>
          </a:xfrm>
        </p:spPr>
        <p:txBody>
          <a:bodyPr>
            <a:normAutofit fontScale="40000" lnSpcReduction="20000"/>
          </a:bodyPr>
          <a:lstStyle/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5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ru-RU" sz="6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Скульптура </a:t>
            </a:r>
            <a:r>
              <a:rPr lang="ru-RU" sz="6200" dirty="0">
                <a:latin typeface="Times New Roman" pitchFamily="18" charset="0"/>
                <a:ea typeface="Times New Roman"/>
                <a:cs typeface="Times New Roman" pitchFamily="18" charset="0"/>
              </a:rPr>
              <a:t>«Золотая </a:t>
            </a:r>
            <a:r>
              <a:rPr lang="ru-RU" sz="6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Шория</a:t>
            </a:r>
            <a:r>
              <a:rPr lang="ru-RU" sz="6200" dirty="0">
                <a:latin typeface="Times New Roman" pitchFamily="18" charset="0"/>
                <a:ea typeface="Times New Roman"/>
                <a:cs typeface="Times New Roman" pitchFamily="18" charset="0"/>
              </a:rPr>
              <a:t>» изображает могучего лося, который везет на спине хрупкую девушку. Рога мощного животного защищают наездницу, несущую в своих руках чашу с ритуальным огнем.  Рога старого животного покрыты трещинами. Это символические рисунки, напоминающие сценки из жизни первобытных людей в наскальной росписи. Среди них также присутствуют магические знаки.</a:t>
            </a:r>
            <a:endParaRPr lang="ru-RU" sz="6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	С </a:t>
            </a:r>
            <a:r>
              <a:rPr lang="ru-RU" sz="6200" dirty="0">
                <a:latin typeface="Times New Roman" pitchFamily="18" charset="0"/>
                <a:ea typeface="Times New Roman"/>
                <a:cs typeface="Times New Roman" pitchFamily="18" charset="0"/>
              </a:rPr>
              <a:t>давних времен лось считался символом покровителем жителей Горной </a:t>
            </a:r>
            <a:r>
              <a:rPr lang="ru-RU" sz="6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Шории</a:t>
            </a:r>
            <a:r>
              <a:rPr lang="ru-RU" sz="6200" dirty="0">
                <a:latin typeface="Times New Roman" pitchFamily="18" charset="0"/>
                <a:ea typeface="Times New Roman"/>
                <a:cs typeface="Times New Roman" pitchFamily="18" charset="0"/>
              </a:rPr>
              <a:t>. Согласно поверьем и рассказам зверь приносил счастья, успех и удачу во всех хороших делах и добрых намерениях, а также оберегал от зла. Символом изобилия является чаша, которую держит маленькая </a:t>
            </a:r>
            <a:r>
              <a:rPr lang="ru-RU" sz="6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наездница.</a:t>
            </a:r>
            <a:endParaRPr lang="ru-RU" sz="6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	…</a:t>
            </a: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200" b="1" dirty="0">
                <a:latin typeface="Times New Roman" pitchFamily="18" charset="0"/>
                <a:ea typeface="Calibri"/>
                <a:cs typeface="Times New Roman" pitchFamily="18" charset="0"/>
              </a:rPr>
              <a:t>	</a:t>
            </a:r>
            <a:r>
              <a:rPr lang="ru-RU" sz="6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Подробно </a:t>
            </a:r>
            <a:r>
              <a:rPr lang="ru-RU" sz="6200" b="1" dirty="0">
                <a:latin typeface="Times New Roman" pitchFamily="18" charset="0"/>
                <a:ea typeface="Calibri"/>
                <a:cs typeface="Times New Roman" pitchFamily="18" charset="0"/>
              </a:rPr>
              <a:t>перескажите прочитанный Вами текст. У вас есть 2 минуты на подготовку. </a:t>
            </a:r>
            <a:endParaRPr lang="ru-RU" sz="6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6200" dirty="0"/>
          </a:p>
        </p:txBody>
      </p:sp>
    </p:spTree>
    <p:extLst>
      <p:ext uri="{BB962C8B-B14F-4D97-AF65-F5344CB8AC3E}">
        <p14:creationId xmlns:p14="http://schemas.microsoft.com/office/powerpoint/2010/main" val="330311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44624"/>
            <a:ext cx="8928992" cy="6813376"/>
          </a:xfrm>
        </p:spPr>
        <p:txBody>
          <a:bodyPr>
            <a:normAutofit/>
          </a:bodyPr>
          <a:lstStyle/>
          <a:p>
            <a:pPr marL="4572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Задание на создание устного монологического высказывания (на основе описания </a:t>
            </a:r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картины)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4000" kern="50" dirty="0">
                <a:latin typeface="Times New Roman" pitchFamily="18" charset="0"/>
                <a:ea typeface="SimSun"/>
                <a:cs typeface="Times New Roman" pitchFamily="18" charset="0"/>
              </a:rPr>
              <a:t>Исаак Ильич Левитан «Золотая осень»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  <a:buClr>
                <a:srgbClr val="F14124">
                  <a:lumMod val="75000"/>
                </a:srgbClr>
              </a:buClr>
            </a:pPr>
            <a:r>
              <a:rPr lang="ru-RU" sz="2000" b="1" i="1" kern="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Не забудь ответить на вопросы:</a:t>
            </a:r>
            <a:endParaRPr lang="ru-RU" sz="20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+mj-lt"/>
              <a:buAutoNum type="arabicPeriod"/>
            </a:pPr>
            <a:r>
              <a:rPr lang="ru-RU" sz="2000" kern="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Кто автор этой картины?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+mj-lt"/>
              <a:buAutoNum type="arabicPeriod"/>
            </a:pPr>
            <a:r>
              <a:rPr lang="ru-RU" sz="2000" kern="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Какое время года на картине?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+mj-lt"/>
              <a:buAutoNum type="arabicPeriod"/>
            </a:pPr>
            <a:r>
              <a:rPr lang="ru-RU" sz="2000" kern="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Какие деревья ты видишь на картине? </a:t>
            </a:r>
            <a:r>
              <a:rPr lang="ru-RU" sz="2000" kern="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                                                                 Опиши</a:t>
            </a:r>
            <a:r>
              <a:rPr lang="ru-RU" sz="2000" kern="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.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+mj-lt"/>
              <a:buAutoNum type="arabicPeriod"/>
            </a:pPr>
            <a:r>
              <a:rPr lang="ru-RU" sz="2000" kern="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Какой изображена река?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+mj-lt"/>
              <a:buAutoNum type="arabicPeriod"/>
            </a:pPr>
            <a:r>
              <a:rPr lang="ru-RU" sz="2000" kern="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Какие краски использовал художник?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+mj-lt"/>
              <a:buAutoNum type="arabicPeriod"/>
            </a:pPr>
            <a:r>
              <a:rPr lang="ru-RU" sz="2000" kern="5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Какие твои ощущения от увиденного?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17190"/>
            <a:ext cx="4118070" cy="404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40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928992" cy="6624736"/>
          </a:xfrm>
        </p:spPr>
        <p:txBody>
          <a:bodyPr>
            <a:normAutofit lnSpcReduction="10000"/>
          </a:bodyPr>
          <a:lstStyle/>
          <a:p>
            <a:pPr marL="450215">
              <a:lnSpc>
                <a:spcPct val="150000"/>
              </a:lnSpc>
              <a:spcAft>
                <a:spcPts val="0"/>
              </a:spcAft>
            </a:pPr>
            <a:r>
              <a:rPr lang="ru-RU" sz="3600" b="1" i="1" kern="50" dirty="0" smtClean="0">
                <a:ea typeface="SimSun"/>
                <a:cs typeface="Mangal"/>
              </a:rPr>
              <a:t>Опорные </a:t>
            </a:r>
            <a:r>
              <a:rPr lang="ru-RU" sz="3600" b="1" i="1" kern="50" dirty="0">
                <a:ea typeface="SimSun"/>
                <a:cs typeface="Mangal"/>
              </a:rPr>
              <a:t>слова: </a:t>
            </a:r>
            <a:endParaRPr lang="ru-RU" sz="3600" b="1" dirty="0"/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Река - тихая, тёмная, извилистая, с медленным течением. 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Берега - сонные, поникшая, сухая трава. 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Берёзки - белоствольные, золотые наряды. 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Небо - голубое, светлое, чистое. 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Облака - лёгкие, белые. 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Лес - вдали, разноцветная одежда. 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Поля - бескрайние, пёстрый, бархатный ковёр. 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Воздух - наполнено, прохладный и чистый.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22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928992" cy="6696744"/>
          </a:xfrm>
        </p:spPr>
        <p:txBody>
          <a:bodyPr/>
          <a:lstStyle/>
          <a:p>
            <a:pPr marL="45720" lvl="0" indent="0" algn="ctr">
              <a:buNone/>
            </a:pPr>
            <a:r>
              <a:rPr lang="ru-RU" sz="3000" b="1" dirty="0">
                <a:solidFill>
                  <a:prstClr val="black"/>
                </a:solidFill>
                <a:latin typeface="Times New Roman"/>
                <a:ea typeface="Calibri"/>
              </a:rPr>
              <a:t>Задание на создание устного монологического высказывания (на основе составления текста-повествования на основе жизненного опыта)</a:t>
            </a:r>
          </a:p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	Поход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(экскурсия), который запомнился мне больше всего (повествование на основе жизненного опыта). Расскажите о том, как Вы ходили в поход (на экскурсию).</a:t>
            </a:r>
            <a:endParaRPr lang="ru-RU" sz="2000" dirty="0">
              <a:ea typeface="Times New Roman"/>
            </a:endParaRPr>
          </a:p>
          <a:p>
            <a:pPr indent="90043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ea typeface="Times New Roman"/>
              </a:rPr>
              <a:t>Не забудьте описать:</a:t>
            </a:r>
            <a:endParaRPr lang="ru-RU" sz="2000" b="1" dirty="0">
              <a:ea typeface="Times New Roman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ea typeface="Times New Roman"/>
              </a:rPr>
              <a:t> - Куда и когда Вы ходили в поход (на экскурсию)?</a:t>
            </a:r>
            <a:endParaRPr lang="ru-RU" sz="2000" dirty="0">
              <a:ea typeface="Times New Roman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ea typeface="Times New Roman"/>
              </a:rPr>
              <a:t>- С кем Вы ходили в поход (на экскурсию)?</a:t>
            </a:r>
            <a:endParaRPr lang="ru-RU" sz="2000" dirty="0">
              <a:ea typeface="Times New Roman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ea typeface="Times New Roman"/>
              </a:rPr>
              <a:t>- Как Вы готовились к походу (экскурсии)?</a:t>
            </a:r>
            <a:endParaRPr lang="ru-RU" sz="2000" dirty="0">
              <a:ea typeface="Times New Roman"/>
            </a:endParaRPr>
          </a:p>
          <a:p>
            <a:pPr marL="457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ea typeface="Times New Roman"/>
              </a:rPr>
              <a:t>- Почему Вам запомнился этот поход (экскурсия)?</a:t>
            </a:r>
            <a:endParaRPr lang="ru-RU" sz="2000" dirty="0"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62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8928992" cy="6669360"/>
          </a:xfrm>
        </p:spPr>
        <p:txBody>
          <a:bodyPr>
            <a:normAutofit/>
          </a:bodyPr>
          <a:lstStyle/>
          <a:p>
            <a:pPr marL="365760" lvl="1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effectLst/>
                <a:latin typeface="Times New Roman"/>
                <a:ea typeface="Calibri"/>
                <a:cs typeface="Times New Roman"/>
              </a:rPr>
              <a:t>Задание на создание устного монологического высказывания (на основе составления вопросов к тексту)</a:t>
            </a:r>
          </a:p>
          <a:p>
            <a:pPr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1260475" algn="l"/>
              </a:tabLst>
            </a:pP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Задание</a:t>
            </a: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Прочитайте текст. Задай по тексту вопросы, которые помогут определить, насколько точно твои одноклассники поняли его содержание. 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1260475" algn="l"/>
              </a:tabLst>
            </a:pPr>
            <a:endParaRPr lang="ru-RU" sz="9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60363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ru-RU" sz="24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Наука </a:t>
            </a:r>
            <a:r>
              <a:rPr lang="ru-RU" sz="2400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развивается благодаря новым открытиям. Наука — это множество знаний. Все достижения науки служат на благо обществу. Человек постоянно развивается, ему требуются все больше новых технологий и приспособлений для комфортной жизни. Поэтому научный прогресс не должен стоять на месте. Наука должна обладать своеобразным предвидением. То есть на шаг или на несколько шагов должна опережать развитие потребностей у общества.</a:t>
            </a:r>
            <a:endParaRPr lang="ru-RU" sz="24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35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712968" cy="6624736"/>
          </a:xfrm>
        </p:spPr>
        <p:txBody>
          <a:bodyPr>
            <a:normAutofit fontScale="92500" lnSpcReduction="10000"/>
          </a:bodyPr>
          <a:lstStyle/>
          <a:p>
            <a:pPr marL="365760" lvl="1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Задание на создание устного монологического высказывания (на основе составления текста-рассуждения по поставленному вопросу)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ea typeface="Times New Roman"/>
                <a:cs typeface="Times New Roman"/>
              </a:rPr>
              <a:t>	</a:t>
            </a:r>
            <a:endParaRPr lang="ru-RU" sz="900" dirty="0" smtClean="0">
              <a:solidFill>
                <a:srgbClr val="000000"/>
              </a:solidFill>
              <a:ea typeface="Times New Roman"/>
              <a:cs typeface="Times New Roman"/>
            </a:endParaRP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/>
              </a:rPr>
              <a:t>	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Ежегодно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 1960 года 23 марта во всём мире отмечают Всемирный метеорологический день. В этот день в 1950 году была создана Всемирная метеорологическая организация (ВМО). Подумай и напиши, какое значение имеет изучение погоды для жизни людей? 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49580" indent="449580" algn="just">
              <a:spcBef>
                <a:spcPts val="0"/>
              </a:spcBef>
              <a:spcAft>
                <a:spcPts val="0"/>
              </a:spcAft>
            </a:pPr>
            <a:r>
              <a:rPr lang="ru-RU" sz="3200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 забудьте дать ответы на вопросы: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743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Что такое метеорология?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743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Почему метеорологические предсказания необходимы человечеству?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7432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Почему людям многих профессий важно знать точные метеоусловия?</a:t>
            </a:r>
            <a:endParaRPr lang="ru-RU" sz="3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79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928992" cy="662473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b="1" dirty="0" smtClean="0"/>
              <a:t>Работа с материалами данных рекомендаций позволит: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осуществить преемственность в вопросах подготовки к итоговому собеседованию;</a:t>
            </a:r>
          </a:p>
          <a:p>
            <a:pPr indent="900430" algn="just">
              <a:spcBef>
                <a:spcPts val="0"/>
              </a:spcBef>
              <a:spcAft>
                <a:spcPts val="0"/>
              </a:spcAft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организовать систему речевой работы в процессе обучения, что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является эффективным средством в активизации познавательной деятельности учащихся, развития их связной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речи;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4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85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731520"/>
            <a:ext cx="8856984" cy="5793824"/>
          </a:xfrm>
        </p:spPr>
        <p:txBody>
          <a:bodyPr>
            <a:noAutofit/>
          </a:bodyPr>
          <a:lstStyle/>
          <a:p>
            <a:pPr algn="just"/>
            <a:r>
              <a:rPr lang="ru-RU" sz="4400" dirty="0" smtClean="0">
                <a:solidFill>
                  <a:schemeClr val="tx1"/>
                </a:solidFill>
                <a:ea typeface="Calibri"/>
              </a:rPr>
              <a:t>     поможет </a:t>
            </a:r>
            <a:r>
              <a:rPr lang="ru-RU" sz="4400" dirty="0">
                <a:solidFill>
                  <a:schemeClr val="tx1"/>
                </a:solidFill>
                <a:ea typeface="Calibri"/>
              </a:rPr>
              <a:t>учащимся при написании Всероссийской проверочной работы по русскому языку, окружающему миру в 4 классе показать высокие </a:t>
            </a:r>
            <a:r>
              <a:rPr lang="ru-RU" sz="4400" dirty="0" smtClean="0">
                <a:solidFill>
                  <a:schemeClr val="tx1"/>
                </a:solidFill>
                <a:ea typeface="Calibri"/>
              </a:rPr>
              <a:t>результаты.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1283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87016" y="4653136"/>
            <a:ext cx="8856984" cy="264944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Спасибо за внимание!</a:t>
            </a:r>
            <a:endParaRPr lang="ru-RU" sz="4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5669888" cy="402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70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55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784976" cy="6624736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4000" b="1" dirty="0" smtClean="0"/>
              <a:t>Цель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4000" b="1" dirty="0" smtClean="0"/>
              <a:t>итогового собеседования </a:t>
            </a:r>
            <a:r>
              <a:rPr lang="ru-RU" sz="40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4000" dirty="0" smtClean="0"/>
              <a:t>-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проверить уровень </a:t>
            </a:r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</a:rPr>
              <a:t>сформированности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 коммуникативной компетенции обучающихся.</a:t>
            </a:r>
          </a:p>
          <a:p>
            <a:endParaRPr lang="ru-RU" dirty="0"/>
          </a:p>
        </p:txBody>
      </p:sp>
      <p:pic>
        <p:nvPicPr>
          <p:cNvPr id="4" name="Picutre 2"/>
          <p:cNvPicPr/>
          <p:nvPr/>
        </p:nvPicPr>
        <p:blipFill>
          <a:blip r:embed="rId2"/>
          <a:stretch/>
        </p:blipFill>
        <p:spPr>
          <a:xfrm>
            <a:off x="2771800" y="3429000"/>
            <a:ext cx="6070960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94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36512" y="116632"/>
            <a:ext cx="9180512" cy="6552728"/>
          </a:xfrm>
        </p:spPr>
        <p:txBody>
          <a:bodyPr>
            <a:normAutofit lnSpcReduction="10000"/>
          </a:bodyPr>
          <a:lstStyle/>
          <a:p>
            <a:pPr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Задания итогового собеседования:</a:t>
            </a:r>
          </a:p>
          <a:p>
            <a:pPr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4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</a:t>
            </a:r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 чтение текста вслух; </a:t>
            </a:r>
            <a:br>
              <a:rPr lang="ru-RU" sz="4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2) пересказ текста с привлечением дополнительной информации; </a:t>
            </a:r>
            <a:br>
              <a:rPr lang="ru-RU" sz="4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3) монологическое высказывание по одной из выбранных тем; </a:t>
            </a:r>
            <a:br>
              <a:rPr lang="ru-RU" sz="4400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4) диалог с экзаменатором-собеседником. 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8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8856984" cy="6552728"/>
          </a:xfrm>
        </p:spPr>
        <p:txBody>
          <a:bodyPr>
            <a:normAutofit fontScale="77500" lnSpcReduction="20000"/>
          </a:bodyPr>
          <a:lstStyle/>
          <a:p>
            <a:pPr indent="900430">
              <a:lnSpc>
                <a:spcPct val="150000"/>
              </a:lnSpc>
              <a:spcAft>
                <a:spcPts val="0"/>
              </a:spcAft>
            </a:pPr>
            <a:r>
              <a:rPr lang="ru-RU" sz="4800" b="1" dirty="0" smtClean="0"/>
              <a:t>Проблема </a:t>
            </a:r>
          </a:p>
          <a:p>
            <a:pPr indent="900430" algn="just">
              <a:lnSpc>
                <a:spcPct val="150000"/>
              </a:lnSpc>
              <a:spcAft>
                <a:spcPts val="0"/>
              </a:spcAft>
            </a:pPr>
            <a:endParaRPr lang="ru-RU" dirty="0"/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400" dirty="0" smtClean="0">
                <a:solidFill>
                  <a:schemeClr val="tx1"/>
                </a:solidFill>
                <a:ea typeface="Times New Roman"/>
                <a:cs typeface="Times New Roman"/>
              </a:rPr>
              <a:t>е </a:t>
            </a:r>
            <a:r>
              <a:rPr lang="ru-RU" sz="4400" dirty="0">
                <a:solidFill>
                  <a:schemeClr val="tx1"/>
                </a:solidFill>
                <a:ea typeface="Times New Roman"/>
                <a:cs typeface="Times New Roman"/>
              </a:rPr>
              <a:t>каждый </a:t>
            </a:r>
            <a:r>
              <a:rPr lang="ru-RU" sz="4400" dirty="0" smtClean="0">
                <a:solidFill>
                  <a:schemeClr val="tx1"/>
                </a:solidFill>
                <a:ea typeface="Times New Roman"/>
                <a:cs typeface="Times New Roman"/>
              </a:rPr>
              <a:t>обучающийся </a:t>
            </a:r>
            <a:r>
              <a:rPr lang="ru-RU" sz="4400" dirty="0">
                <a:solidFill>
                  <a:schemeClr val="tx1"/>
                </a:solidFill>
                <a:ea typeface="Times New Roman"/>
                <a:cs typeface="Times New Roman"/>
              </a:rPr>
              <a:t>научился бегло </a:t>
            </a:r>
            <a:r>
              <a:rPr lang="ru-RU" sz="4400" dirty="0" smtClean="0">
                <a:solidFill>
                  <a:schemeClr val="tx1"/>
                </a:solidFill>
                <a:ea typeface="Times New Roman"/>
                <a:cs typeface="Times New Roman"/>
              </a:rPr>
              <a:t>читать; </a:t>
            </a:r>
          </a:p>
          <a:p>
            <a:pPr marL="800100" indent="-571500" algn="just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4400" dirty="0" smtClean="0">
                <a:solidFill>
                  <a:schemeClr val="tx1"/>
                </a:solidFill>
                <a:ea typeface="Times New Roman"/>
                <a:cs typeface="Times New Roman"/>
              </a:rPr>
              <a:t>не </a:t>
            </a:r>
            <a:r>
              <a:rPr lang="ru-RU" sz="4400" dirty="0">
                <a:solidFill>
                  <a:schemeClr val="tx1"/>
                </a:solidFill>
                <a:ea typeface="Times New Roman"/>
                <a:cs typeface="Times New Roman"/>
              </a:rPr>
              <a:t>каждый может непрерывно говорить на одну тему хотя бы </a:t>
            </a:r>
            <a:r>
              <a:rPr lang="ru-RU" sz="4400" dirty="0" smtClean="0">
                <a:solidFill>
                  <a:schemeClr val="tx1"/>
                </a:solidFill>
                <a:ea typeface="Times New Roman"/>
                <a:cs typeface="Times New Roman"/>
              </a:rPr>
              <a:t>минуту;</a:t>
            </a:r>
          </a:p>
          <a:p>
            <a:pPr marL="800100" indent="-571500" algn="just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4400" dirty="0" smtClean="0">
                <a:solidFill>
                  <a:schemeClr val="tx1"/>
                </a:solidFill>
                <a:ea typeface="Times New Roman"/>
                <a:cs typeface="Times New Roman"/>
              </a:rPr>
              <a:t>у многих отсутствует опыт </a:t>
            </a:r>
            <a:r>
              <a:rPr lang="ru-RU" sz="4400" dirty="0">
                <a:solidFill>
                  <a:schemeClr val="tx1"/>
                </a:solidFill>
                <a:ea typeface="Times New Roman"/>
                <a:cs typeface="Times New Roman"/>
              </a:rPr>
              <a:t>публичных </a:t>
            </a:r>
            <a:r>
              <a:rPr lang="ru-RU" sz="4400" dirty="0" smtClean="0">
                <a:solidFill>
                  <a:schemeClr val="tx1"/>
                </a:solidFill>
                <a:ea typeface="Times New Roman"/>
                <a:cs typeface="Times New Roman"/>
              </a:rPr>
              <a:t>выступлений; </a:t>
            </a:r>
          </a:p>
          <a:p>
            <a:pPr marL="800100" indent="-571500" algn="just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4400" dirty="0" smtClean="0">
                <a:solidFill>
                  <a:schemeClr val="tx1"/>
                </a:solidFill>
                <a:ea typeface="Times New Roman"/>
                <a:cs typeface="Times New Roman"/>
              </a:rPr>
              <a:t>многие с </a:t>
            </a:r>
            <a:r>
              <a:rPr lang="ru-RU" sz="4400" dirty="0">
                <a:solidFill>
                  <a:schemeClr val="tx1"/>
                </a:solidFill>
                <a:ea typeface="Times New Roman"/>
                <a:cs typeface="Times New Roman"/>
              </a:rPr>
              <a:t>трудом выстраивают </a:t>
            </a:r>
            <a:r>
              <a:rPr lang="ru-RU" sz="4400" dirty="0" smtClean="0">
                <a:solidFill>
                  <a:schemeClr val="tx1"/>
                </a:solidFill>
                <a:ea typeface="Times New Roman"/>
                <a:cs typeface="Times New Roman"/>
              </a:rPr>
              <a:t>диалоги</a:t>
            </a:r>
            <a:r>
              <a:rPr lang="ru-RU" sz="4400" dirty="0">
                <a:solidFill>
                  <a:schemeClr val="tx1"/>
                </a:solidFill>
                <a:ea typeface="Times New Roman"/>
                <a:cs typeface="Times New Roman"/>
              </a:rPr>
              <a:t>.</a:t>
            </a:r>
            <a:endParaRPr lang="ru-RU" sz="3600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865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561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475313"/>
              </p:ext>
            </p:extLst>
          </p:nvPr>
        </p:nvGraphicFramePr>
        <p:xfrm>
          <a:off x="0" y="1"/>
          <a:ext cx="9144000" cy="7259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3968"/>
                <a:gridCol w="4860032"/>
              </a:tblGrid>
              <a:tr h="62068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Итоговое собеседование</a:t>
                      </a:r>
                      <a:endParaRPr lang="ru-RU" sz="3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ВПР (окружающий мир)</a:t>
                      </a:r>
                      <a:endParaRPr lang="ru-RU" sz="3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26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Задание 3 </a:t>
                      </a: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Монологическое высказывание по одной из выбранных тем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Тема 1. </a:t>
                      </a:r>
                      <a:r>
                        <a:rPr lang="ru-RU" sz="3200" b="0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Праздник (на основе описания фотографии). Опишите фотографию.</a:t>
                      </a:r>
                    </a:p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Задание № 8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Представители какой профессии работают с изображёнными на фотографии предметами? 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Какую работу выполняют люди этой профессии? Чем работа людей этой профессии полезна обществу?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81432"/>
            <a:ext cx="3960440" cy="2514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6372200" y="5445224"/>
            <a:ext cx="2712397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3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95624911"/>
              </p:ext>
            </p:extLst>
          </p:nvPr>
        </p:nvGraphicFramePr>
        <p:xfrm>
          <a:off x="0" y="0"/>
          <a:ext cx="9144000" cy="743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800"/>
                <a:gridCol w="3528392"/>
                <a:gridCol w="2843808"/>
              </a:tblGrid>
              <a:tr h="92967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Итоговое собеседование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ВПР (окружающий мир)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ВПР (русский язык)  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87758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Задание 3 </a:t>
                      </a:r>
                    </a:p>
                    <a:p>
                      <a:r>
                        <a:rPr lang="ru-RU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Тема</a:t>
                      </a:r>
                      <a:r>
                        <a:rPr lang="ru-RU" sz="28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  <a:p>
                      <a:r>
                        <a:rPr lang="ru-RU" sz="2800" b="0" i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Рассуждение по поставленному вопросу.</a:t>
                      </a:r>
                    </a:p>
                    <a:p>
                      <a:endParaRPr lang="ru-RU" sz="2800" b="0" i="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Какого человека можно назвать другом (рассуждение по поставленному вопросу)?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Задание 9.3 </a:t>
                      </a:r>
                    </a:p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День матери – международный праздник в честь матерей. В России его официально отмечают в последнее воскресенье ноября.</a:t>
                      </a:r>
                    </a:p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Как ты думаешь, почему этот день важен для каждого человека? (Напиши ответ объёмом до 5 предложений.)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Задание 9 </a:t>
                      </a:r>
                    </a:p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Как ты понимаешь значение слова «столица» («в столицу») .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Запиши своё объяснение. </a:t>
                      </a:r>
                    </a:p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Столица-это…</a:t>
                      </a:r>
                    </a:p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360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1117</TotalTime>
  <Words>524</Words>
  <Application>Microsoft Office PowerPoint</Application>
  <PresentationFormat>Экран (4:3)</PresentationFormat>
  <Paragraphs>95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Преемственность  между начальной и основной школой  в вопросах подготовки  к итоговому собеседованию по русскому языку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36</cp:revision>
  <dcterms:created xsi:type="dcterms:W3CDTF">2020-08-17T14:43:04Z</dcterms:created>
  <dcterms:modified xsi:type="dcterms:W3CDTF">2020-08-24T04:50:19Z</dcterms:modified>
</cp:coreProperties>
</file>