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74" r:id="rId3"/>
    <p:sldId id="259" r:id="rId4"/>
    <p:sldId id="257" r:id="rId5"/>
    <p:sldId id="276" r:id="rId6"/>
    <p:sldId id="266" r:id="rId7"/>
    <p:sldId id="261" r:id="rId8"/>
    <p:sldId id="265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99"/>
    <a:srgbClr val="9966FF"/>
    <a:srgbClr val="990033"/>
    <a:srgbClr val="660033"/>
    <a:srgbClr val="800080"/>
    <a:srgbClr val="008080"/>
    <a:srgbClr val="000099"/>
    <a:srgbClr val="003366"/>
    <a:srgbClr val="006666"/>
    <a:srgbClr val="00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7347" autoAdjust="0"/>
    <p:restoredTop sz="94717" autoAdjust="0"/>
  </p:normalViewPr>
  <p:slideViewPr>
    <p:cSldViewPr>
      <p:cViewPr varScale="1">
        <p:scale>
          <a:sx n="97" d="100"/>
          <a:sy n="97" d="100"/>
        </p:scale>
        <p:origin x="-114" y="-21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D8A1BA-158F-43F4-9D82-70F73E17B435}" type="datetimeFigureOut">
              <a:rPr lang="ru-RU" smtClean="0"/>
              <a:pPr/>
              <a:t>07.04.2019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65F7FB-7AB8-448E-A335-F387B6F4DB1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65F7FB-7AB8-448E-A335-F387B6F4DB16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Мои документы\Всё для презентаций16.01.2008\468slide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118648"/>
          </a:xfrm>
          <a:prstGeom prst="rect">
            <a:avLst/>
          </a:prstGeom>
          <a:noFill/>
        </p:spPr>
      </p:pic>
      <p:sp>
        <p:nvSpPr>
          <p:cNvPr id="4" name="WordArt 2"/>
          <p:cNvSpPr>
            <a:spLocks noChangeArrowheads="1" noChangeShapeType="1" noTextEdit="1"/>
          </p:cNvSpPr>
          <p:nvPr/>
        </p:nvSpPr>
        <p:spPr bwMode="auto">
          <a:xfrm>
            <a:off x="611560" y="476672"/>
            <a:ext cx="7416824" cy="5688632"/>
          </a:xfrm>
          <a:prstGeom prst="rect">
            <a:avLst/>
          </a:prstGeom>
          <a:effectLst/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endParaRPr lang="ru-RU" sz="3600" kern="10" spc="0" dirty="0">
              <a:ln w="9525">
                <a:noFill/>
                <a:round/>
                <a:headEnd/>
                <a:tailEnd/>
              </a:ln>
              <a:solidFill>
                <a:srgbClr val="800080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2" name="WordArt 2"/>
          <p:cNvSpPr>
            <a:spLocks noChangeArrowheads="1" noChangeShapeType="1" noTextEdit="1"/>
          </p:cNvSpPr>
          <p:nvPr/>
        </p:nvSpPr>
        <p:spPr bwMode="auto">
          <a:xfrm>
            <a:off x="2699792" y="548680"/>
            <a:ext cx="5811838" cy="5953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endParaRPr lang="ru-RU" sz="3200" kern="10" spc="0" dirty="0">
              <a:ln w="9525">
                <a:solidFill>
                  <a:srgbClr val="17056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170561"/>
                  </a:gs>
                  <a:gs pos="100000">
                    <a:srgbClr val="FF0000"/>
                  </a:gs>
                </a:gsLst>
                <a:lin ang="5400000" scaled="1"/>
              </a:gradFill>
              <a:effectLst/>
              <a:latin typeface="Times New Roman"/>
              <a:cs typeface="Times New Roman"/>
            </a:endParaRPr>
          </a:p>
        </p:txBody>
      </p:sp>
      <p:sp>
        <p:nvSpPr>
          <p:cNvPr id="1027" name="WordArt 3"/>
          <p:cNvSpPr>
            <a:spLocks noChangeArrowheads="1" noChangeShapeType="1" noTextEdit="1"/>
          </p:cNvSpPr>
          <p:nvPr/>
        </p:nvSpPr>
        <p:spPr bwMode="auto">
          <a:xfrm>
            <a:off x="2987824" y="1340768"/>
            <a:ext cx="5811837" cy="6572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endParaRPr lang="ru-RU" sz="3200" kern="10" spc="0" dirty="0">
              <a:ln w="9525">
                <a:solidFill>
                  <a:srgbClr val="17056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170561"/>
                  </a:gs>
                  <a:gs pos="100000">
                    <a:srgbClr val="FF0000"/>
                  </a:gs>
                </a:gsLst>
                <a:lin ang="5400000" scaled="1"/>
              </a:gradFill>
              <a:effectLst/>
              <a:latin typeface="Times New Roman"/>
              <a:cs typeface="Times New Roman"/>
            </a:endParaRPr>
          </a:p>
        </p:txBody>
      </p:sp>
      <p:sp>
        <p:nvSpPr>
          <p:cNvPr id="1028" name="WordArt 4"/>
          <p:cNvSpPr>
            <a:spLocks noChangeArrowheads="1" noChangeShapeType="1" noTextEdit="1"/>
          </p:cNvSpPr>
          <p:nvPr/>
        </p:nvSpPr>
        <p:spPr bwMode="auto">
          <a:xfrm>
            <a:off x="1043608" y="2636912"/>
            <a:ext cx="6912768" cy="62592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endParaRPr lang="ru-RU" sz="2800" b="1" kern="10" spc="0" dirty="0">
              <a:ln w="9525">
                <a:solidFill>
                  <a:srgbClr val="17056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170561"/>
                  </a:gs>
                  <a:gs pos="100000">
                    <a:srgbClr val="FF0000"/>
                  </a:gs>
                </a:gsLst>
                <a:lin ang="5400000" scaled="1"/>
              </a:gradFill>
              <a:effectLst/>
              <a:latin typeface="Times New Roman"/>
              <a:cs typeface="Times New Roman"/>
            </a:endParaRPr>
          </a:p>
        </p:txBody>
      </p:sp>
      <p:sp>
        <p:nvSpPr>
          <p:cNvPr id="9" name="WordArt 4"/>
          <p:cNvSpPr>
            <a:spLocks noChangeArrowheads="1" noChangeShapeType="1" noTextEdit="1"/>
          </p:cNvSpPr>
          <p:nvPr/>
        </p:nvSpPr>
        <p:spPr bwMode="auto">
          <a:xfrm>
            <a:off x="611560" y="5229200"/>
            <a:ext cx="5544616" cy="62592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endParaRPr lang="ru-RU" sz="2800" b="1" kern="10" spc="0" dirty="0">
              <a:ln w="9525">
                <a:solidFill>
                  <a:srgbClr val="17056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170561"/>
                  </a:gs>
                  <a:gs pos="100000">
                    <a:srgbClr val="FF0000"/>
                  </a:gs>
                </a:gsLst>
                <a:lin ang="5400000" scaled="1"/>
              </a:gradFill>
              <a:effectLst/>
              <a:latin typeface="Times New Roman"/>
              <a:cs typeface="Times New Roman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87624" y="558924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1835696" y="4941168"/>
            <a:ext cx="6120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4248834" y="43934"/>
            <a:ext cx="6463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WordArt 2" descr="Бумажный пакет"/>
          <p:cNvSpPr>
            <a:spLocks noChangeArrowheads="1" noChangeShapeType="1" noTextEdit="1"/>
          </p:cNvSpPr>
          <p:nvPr/>
        </p:nvSpPr>
        <p:spPr bwMode="auto">
          <a:xfrm>
            <a:off x="755576" y="1628800"/>
            <a:ext cx="7128792" cy="244827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1100" i="1" kern="10" spc="0" dirty="0" smtClean="0">
                <a:ln w="9525">
                  <a:solidFill>
                    <a:srgbClr val="6600CC"/>
                  </a:solidFill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effectLst/>
                <a:latin typeface="Times New Roman"/>
                <a:cs typeface="Times New Roman"/>
              </a:rPr>
              <a:t>Формирование навыков устной речи </a:t>
            </a:r>
          </a:p>
          <a:p>
            <a:pPr algn="ctr" rtl="0"/>
            <a:r>
              <a:rPr lang="ru-RU" sz="1100" i="1" kern="10" spc="0" dirty="0" smtClean="0">
                <a:ln w="9525">
                  <a:solidFill>
                    <a:srgbClr val="6600CC"/>
                  </a:solidFill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effectLst/>
                <a:latin typeface="Times New Roman"/>
                <a:cs typeface="Times New Roman"/>
              </a:rPr>
              <a:t>обучающихся основной школы </a:t>
            </a:r>
          </a:p>
          <a:p>
            <a:pPr algn="ctr" rtl="0"/>
            <a:r>
              <a:rPr lang="ru-RU" sz="1100" i="1" kern="10" spc="0" dirty="0" smtClean="0">
                <a:ln w="9525">
                  <a:solidFill>
                    <a:srgbClr val="6600CC"/>
                  </a:solidFill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effectLst/>
                <a:latin typeface="Times New Roman"/>
                <a:cs typeface="Times New Roman"/>
              </a:rPr>
              <a:t>при подготовке </a:t>
            </a:r>
          </a:p>
          <a:p>
            <a:pPr algn="ctr" rtl="0"/>
            <a:r>
              <a:rPr lang="ru-RU" sz="1100" i="1" kern="10" spc="0" dirty="0" smtClean="0">
                <a:ln w="9525">
                  <a:solidFill>
                    <a:srgbClr val="6600CC"/>
                  </a:solidFill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effectLst/>
                <a:latin typeface="Times New Roman"/>
                <a:cs typeface="Times New Roman"/>
              </a:rPr>
              <a:t>к итоговому собеседованию</a:t>
            </a:r>
            <a:endParaRPr lang="ru-RU" sz="1100" i="1" kern="10" spc="0" dirty="0">
              <a:ln w="9525">
                <a:solidFill>
                  <a:srgbClr val="6600CC"/>
                </a:solidFill>
                <a:round/>
                <a:headEnd/>
                <a:tailEnd/>
              </a:ln>
              <a:blipFill dpi="0" rotWithShape="0">
                <a:blip r:embed="rId3"/>
                <a:srcRect/>
                <a:tile tx="0" ty="0" sx="100000" sy="100000" flip="none" algn="tl"/>
              </a:blipFill>
              <a:effectLst/>
              <a:latin typeface="Times New Roman"/>
              <a:cs typeface="Times New Roman"/>
            </a:endParaRPr>
          </a:p>
        </p:txBody>
      </p:sp>
      <p:pic>
        <p:nvPicPr>
          <p:cNvPr id="17" name="Рисунок 16" descr="https://im0-tub-ru.yandex.net/i?id=d1d0c6849ab2c3c02a31283089f993d6-l&amp;n=13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548680"/>
            <a:ext cx="2409825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17" descr="http://mdou6-korkino.ucoz.ru/fgos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36096" y="548680"/>
            <a:ext cx="3219133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Рисунок 18" descr="C:\Users\user\Desktop\девки 2.pn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36096" y="4841776"/>
            <a:ext cx="3461965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Мои документы\Всё для презентаций16.01.2008\468slide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2536" y="0"/>
            <a:ext cx="9396536" cy="7173416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4716016" y="5013176"/>
            <a:ext cx="424847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Авторы-составители: </a:t>
            </a:r>
          </a:p>
          <a:p>
            <a:r>
              <a:rPr lang="ru-RU" b="1" dirty="0" smtClean="0"/>
              <a:t>Наталья Николаевна Бараксанова</a:t>
            </a:r>
            <a:r>
              <a:rPr lang="ru-RU" dirty="0" smtClean="0"/>
              <a:t>, учитель русского языка и литературы; </a:t>
            </a:r>
          </a:p>
          <a:p>
            <a:r>
              <a:rPr lang="ru-RU" b="1" dirty="0" smtClean="0"/>
              <a:t>Наталья Александровна   Дементьева</a:t>
            </a:r>
            <a:r>
              <a:rPr lang="ru-RU" dirty="0" smtClean="0"/>
              <a:t>, учитель русского языка и литературы; </a:t>
            </a:r>
          </a:p>
          <a:p>
            <a:r>
              <a:rPr lang="ru-RU" b="1" dirty="0" smtClean="0"/>
              <a:t>Лариса Николаевна Зубарева</a:t>
            </a:r>
            <a:r>
              <a:rPr lang="ru-RU" dirty="0" smtClean="0"/>
              <a:t>, </a:t>
            </a:r>
          </a:p>
          <a:p>
            <a:r>
              <a:rPr lang="ru-RU" dirty="0" smtClean="0"/>
              <a:t>учитель начальных классов.</a:t>
            </a:r>
            <a:endParaRPr lang="ru-RU" dirty="0"/>
          </a:p>
        </p:txBody>
      </p:sp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611560" y="188640"/>
            <a:ext cx="7776864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Calibri" pitchFamily="34" charset="0"/>
              </a:rPr>
              <a:t>Муниципальное бюджетное учреждение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Calibri" pitchFamily="34" charset="0"/>
              </a:rPr>
              <a:t>Информационно-методический центр Управления образованием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Calibri" pitchFamily="34" charset="0"/>
              </a:rPr>
              <a:t>Мысковского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Calibri" pitchFamily="34" charset="0"/>
              </a:rPr>
              <a:t> городского округа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Calibri" pitchFamily="34" charset="0"/>
              </a:rPr>
              <a:t>Муниципальное бюджетное общеобразовательное учреждение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Calibri" pitchFamily="34" charset="0"/>
              </a:rPr>
              <a:t>«Средняя общеобразовательная школа №4»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539552" y="2115868"/>
            <a:ext cx="7560840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3543300" algn="l"/>
              </a:tabLst>
            </a:pPr>
            <a:r>
              <a:rPr kumimoji="0" lang="ru-RU" sz="22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Формирование навыков устной речи </a:t>
            </a:r>
          </a:p>
          <a:p>
            <a:pPr marL="0" marR="0" lvl="0" indent="449263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3543300" algn="l"/>
              </a:tabLst>
            </a:pPr>
            <a:r>
              <a:rPr kumimoji="0" lang="ru-RU" sz="22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обучающихся основной школы </a:t>
            </a:r>
            <a:endParaRPr kumimoji="0" lang="ru-RU" sz="2200" b="0" i="0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3543300" algn="l"/>
              </a:tabLst>
            </a:pPr>
            <a:r>
              <a:rPr kumimoji="0" lang="ru-RU" sz="22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при подготовке к итоговому собеседованию.</a:t>
            </a:r>
            <a:endParaRPr kumimoji="0" lang="ru-RU" sz="2200" b="0" i="0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3543300" algn="l"/>
              </a:tabLst>
            </a:pPr>
            <a:r>
              <a:rPr kumimoji="0" lang="ru-RU" sz="2200" b="0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Calibri" pitchFamily="34" charset="0"/>
              </a:rPr>
              <a:t>Методические рекомендации                     </a:t>
            </a:r>
            <a:endParaRPr kumimoji="0" lang="ru-RU" sz="2200" b="0" i="0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45" name="Picture 5" descr="http://school4myski.ru/sites/default/files/styles/large/public/%D1%88%D0%BA%D0%BE%D0%BB%D0%B0.jpg?itok=eykj53DJ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5325430"/>
            <a:ext cx="1956473" cy="15325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Мои документы\Всё для презентаций16.01.2008\468slide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84584" y="0"/>
            <a:ext cx="9828584" cy="6957392"/>
          </a:xfrm>
          <a:prstGeom prst="rect">
            <a:avLst/>
          </a:prstGeom>
          <a:noFill/>
        </p:spPr>
      </p:pic>
      <p:sp>
        <p:nvSpPr>
          <p:cNvPr id="5" name="Вертикальный свиток 4"/>
          <p:cNvSpPr/>
          <p:nvPr/>
        </p:nvSpPr>
        <p:spPr>
          <a:xfrm>
            <a:off x="4427984" y="116632"/>
            <a:ext cx="4103068" cy="5832648"/>
          </a:xfrm>
          <a:prstGeom prst="verticalScroll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indent="45085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1700" dirty="0" smtClean="0">
                <a:solidFill>
                  <a:schemeClr val="tx1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Анализ результатов апробации итогового собеседования 2018 года и экзамен в штатном режиме 2019 года показали, что л</a:t>
            </a:r>
            <a:r>
              <a:rPr lang="ru-RU" sz="1700" dirty="0" smtClean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учше всего учащиеся справились с заданиями по чтению текста вслух (94% выполнения задания), с созданием монологического высказывания (около 75% выполнения задания) и участием в диалоге (около 90% выполнения задания). Более трудным оказалось задание, связанное с пересказом текста (около 65% выполнения).</a:t>
            </a:r>
            <a:endParaRPr lang="ru-RU" sz="17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Вертикальный свиток 5"/>
          <p:cNvSpPr/>
          <p:nvPr/>
        </p:nvSpPr>
        <p:spPr>
          <a:xfrm>
            <a:off x="251520" y="116632"/>
            <a:ext cx="4120214" cy="5801302"/>
          </a:xfrm>
          <a:prstGeom prst="verticalScroll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1700" dirty="0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        Формирование </a:t>
            </a:r>
            <a:r>
              <a:rPr lang="ru-RU" sz="1700" dirty="0" err="1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компетентностной</a:t>
            </a:r>
            <a:r>
              <a:rPr lang="ru-RU" sz="1700" dirty="0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личности определяется  требованиями ФГОС ООО и 	Концепцией преподавания русского языка и литературы. С принятием Концепции появилась необходимость во введении итогового собеседования, которое связано с определением уровня </a:t>
            </a:r>
            <a:r>
              <a:rPr lang="ru-RU" sz="1700" dirty="0" err="1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сформированности</a:t>
            </a:r>
            <a:r>
              <a:rPr lang="ru-RU" sz="1700" dirty="0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коммуникативных навыков обучающихся. Основной акцент при этом делается на оценке спонтанной речи.</a:t>
            </a:r>
            <a:endParaRPr lang="ru-RU" sz="17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251520" y="5949280"/>
            <a:ext cx="835191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 связи с этим возникает необходимость в организации целенаправленной работы с текстом, а особенно с его пересказом.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D:\Мои документы\Всё для презентаций16.01.2008\468slide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Вертикальный свиток 5"/>
          <p:cNvSpPr/>
          <p:nvPr/>
        </p:nvSpPr>
        <p:spPr>
          <a:xfrm>
            <a:off x="251520" y="116632"/>
            <a:ext cx="4120214" cy="5801302"/>
          </a:xfrm>
          <a:prstGeom prst="verticalScroll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ru-RU" sz="17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Вертикальный свиток 6"/>
          <p:cNvSpPr/>
          <p:nvPr/>
        </p:nvSpPr>
        <p:spPr>
          <a:xfrm>
            <a:off x="4427984" y="116632"/>
            <a:ext cx="4120214" cy="5801302"/>
          </a:xfrm>
          <a:prstGeom prst="verticalScroll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ru-RU" sz="17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899592" y="1340768"/>
            <a:ext cx="2808312" cy="3000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49263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опрос организации целенаправленной работы  учителей-предметников по подготовке обучающихся основной школы  к  итоговому собеседованию 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становится </a:t>
            </a:r>
            <a:r>
              <a:rPr lang="ru-RU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актуальным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5364088" y="1161326"/>
            <a:ext cx="2592288" cy="424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90575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Цель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данных методических рекомендаций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представить один из вариантов организации учителями-предметниками работы с текстом в рамках подготовки к итоговому собеседованию.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Мои документы\Всё для презентаций16.01.2008\468slide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Вертикальный свиток 5"/>
          <p:cNvSpPr/>
          <p:nvPr/>
        </p:nvSpPr>
        <p:spPr>
          <a:xfrm>
            <a:off x="251520" y="116632"/>
            <a:ext cx="4120214" cy="5801302"/>
          </a:xfrm>
          <a:prstGeom prst="verticalScroll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ru-RU" sz="17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Вертикальный свиток 6"/>
          <p:cNvSpPr/>
          <p:nvPr/>
        </p:nvSpPr>
        <p:spPr>
          <a:xfrm>
            <a:off x="4355976" y="116632"/>
            <a:ext cx="4120214" cy="5801302"/>
          </a:xfrm>
          <a:prstGeom prst="verticalScroll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ru-RU" sz="17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971600" y="681514"/>
            <a:ext cx="2736304" cy="50629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Предлагаемый дидактический материал по подготовке  к выразительному чтению и пересказу составлен на основе демонстрационного варианта устного собеседования по русскому языку, подготовленного специалистами ФИПИ (2019год). </a:t>
            </a: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Для текстов использовалась  информация сети  Интернет,</a:t>
            </a:r>
            <a:r>
              <a:rPr kumimoji="0" lang="ru-RU" sz="17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которая нами была переработана и </a:t>
            </a:r>
            <a:r>
              <a:rPr kumimoji="0" lang="ru-RU" sz="17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адаптирована для проведения устного собеседования.  </a:t>
            </a:r>
            <a:endParaRPr kumimoji="0" lang="ru-RU" sz="1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4932040" y="799982"/>
            <a:ext cx="3024336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Материал  содержит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тексты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 следующим предметам: </a:t>
            </a:r>
          </a:p>
          <a:p>
            <a:pPr marL="0" marR="0" lvl="0" indent="449263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математика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 </a:t>
            </a:r>
          </a:p>
          <a:p>
            <a:pPr marL="0" marR="0" lvl="0" indent="449263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физика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 </a:t>
            </a:r>
          </a:p>
          <a:p>
            <a:pPr marL="0" marR="0" lvl="0" indent="449263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химия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 </a:t>
            </a:r>
          </a:p>
          <a:p>
            <a:pPr marL="0" marR="0" lvl="0" indent="449263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география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</a:t>
            </a:r>
          </a:p>
          <a:p>
            <a:pPr marL="0" marR="0" lvl="0" indent="449263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биология; </a:t>
            </a:r>
          </a:p>
          <a:p>
            <a:pPr marL="0" marR="0" lvl="0" indent="449263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история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 </a:t>
            </a:r>
          </a:p>
          <a:p>
            <a:pPr marL="0" marR="0" lvl="0" indent="449263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физическая</a:t>
            </a:r>
            <a:r>
              <a:rPr kumimoji="0" lang="ru-RU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endParaRPr kumimoji="0" lang="ru-RU" b="0" i="0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449263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культура; </a:t>
            </a:r>
          </a:p>
          <a:p>
            <a:pPr marL="0" marR="0" lvl="0" indent="449263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зобразительное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449263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искусство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</a:t>
            </a:r>
          </a:p>
          <a:p>
            <a:pPr marL="0" marR="0" lvl="0" indent="449263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музыка.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Мои документы\Всё для презентаций16.01.2008\468slide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6588224" y="350100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2699792" y="0"/>
            <a:ext cx="4536504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222222"/>
              </a:buClr>
              <a:buSzTx/>
              <a:buFontTx/>
              <a:buAutoNum type="arabicPeriod"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222222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1" fontAlgn="base">
              <a:spcBef>
                <a:spcPct val="0"/>
              </a:spcBef>
              <a:spcAft>
                <a:spcPct val="0"/>
              </a:spcAft>
              <a:buClr>
                <a:srgbClr val="222222"/>
              </a:buClr>
              <a:buFontTx/>
              <a:buAutoNum type="arabicPeriod"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222222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9966FF"/>
                </a:solidFill>
                <a:effectLst/>
                <a:latin typeface="Arial" pitchFamily="34" charset="0"/>
                <a:cs typeface="Arial" pitchFamily="34" charset="0"/>
              </a:rPr>
              <a:t>Примеры текстов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9966FF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C:\Users\user\YandexDisk\Скриншоты\2019-04-07_15-06-3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6903" y="1124743"/>
            <a:ext cx="3284977" cy="3761987"/>
          </a:xfrm>
          <a:prstGeom prst="rect">
            <a:avLst/>
          </a:prstGeom>
          <a:noFill/>
        </p:spPr>
      </p:pic>
      <p:pic>
        <p:nvPicPr>
          <p:cNvPr id="1027" name="Picture 3" descr="C:\Users\user\YandexDisk\Скриншоты\2019-04-07_15-11-47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55776" y="1988840"/>
            <a:ext cx="3549817" cy="3672408"/>
          </a:xfrm>
          <a:prstGeom prst="rect">
            <a:avLst/>
          </a:prstGeom>
          <a:noFill/>
        </p:spPr>
      </p:pic>
      <p:pic>
        <p:nvPicPr>
          <p:cNvPr id="1028" name="Picture 4" descr="C:\Users\user\YandexDisk\Скриншоты\2019-04-07_15-16-44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24128" y="2924944"/>
            <a:ext cx="3131840" cy="36173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Мои документы\Всё для презентаций16.01.2008\468slide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122" name="Рисунок 1" descr="SHishki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692696"/>
            <a:ext cx="1947506" cy="1296144"/>
          </a:xfrm>
          <a:prstGeom prst="rect">
            <a:avLst/>
          </a:prstGeom>
          <a:noFill/>
        </p:spPr>
      </p:pic>
      <p:pic>
        <p:nvPicPr>
          <p:cNvPr id="5121" name="Рисунок 7" descr="https://opisanie-kartin.com/pictures/14/image05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87824" y="404664"/>
            <a:ext cx="1368152" cy="1608178"/>
          </a:xfrm>
          <a:prstGeom prst="rect">
            <a:avLst/>
          </a:prstGeom>
          <a:noFill/>
        </p:spPr>
      </p:pic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0" y="-371564"/>
            <a:ext cx="728398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222222"/>
              </a:buClr>
              <a:buSzTx/>
              <a:buFontTx/>
              <a:buAutoNum type="arabicPeriod"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222222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1" fontAlgn="base">
              <a:spcBef>
                <a:spcPct val="0"/>
              </a:spcBef>
              <a:spcAft>
                <a:spcPct val="0"/>
              </a:spcAft>
              <a:buClr>
                <a:srgbClr val="222222"/>
              </a:buClr>
              <a:buFontTx/>
              <a:buAutoNum type="arabicPeriod"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222222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1" fontAlgn="base">
              <a:spcBef>
                <a:spcPct val="0"/>
              </a:spcBef>
              <a:spcAft>
                <a:spcPct val="0"/>
              </a:spcAft>
              <a:buClr>
                <a:srgbClr val="222222"/>
              </a:buClr>
              <a:buFontTx/>
              <a:buAutoNum type="arabicPeriod"/>
            </a:pPr>
            <a:r>
              <a:rPr kumimoji="0" lang="ru-RU" sz="1400" b="1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Ива́н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400" b="1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Ива́нович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400" b="1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Ши́шкин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(1832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—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1898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 – русский художник-пейзажист, живописец</a:t>
            </a:r>
            <a:endParaRPr lang="ru-RU" sz="1400" dirty="0" smtClean="0"/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222222"/>
              </a:buClr>
              <a:buSzTx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0" y="2333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467544" y="2001319"/>
            <a:ext cx="8568952" cy="4278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Иван Шишкин родился в купеческой семье в небольшом городе Елабуге (на территории современного Татарстана). Уже в 12 лет  молодой Шишкин   интересовался искусством.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Всерьез о профессии художника Шишкин задумался впервые, когда в Елабугу приехали московские живописцы. Они и рассказали ему о Московском училище живописи и ваяния — и тогда Иван Иванович твердо решил следовать за своей мечтой.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В 1852 году Шишкин поступил в Московское училище живописи и ваяния. К концу обучения стало ясно: у художника был несомненный — и действительно единственный в своем роде — талант.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Подлинной школой для художника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стал Валаам,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куда он отправился для летней работы на натуре. Он начал обретать собственный стиль и отношение к природе. С вниманием биолога он осматривал и ощупывал стволы деревьев, травы, мхи, мельчайшие листья. Его этюд «Сосна на Валааме» принес автору серебряную медаль и зафиксировал стремление Шишкина передать простую красоту природы..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	«Лесной богатырь-художник», «царь леса» — так называли Ивана Шишкина современники. Он много путешествовал по России, воспевая величественную красоту ее природы в своих картинах, которые сегодня известны каждому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3C3C3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Мои документы\Всё для презентаций16.01.2008\468slide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098" name="Picture 2" descr="https://www.bestreferat.ru/images/paper/12/59/8665912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672" y="620688"/>
            <a:ext cx="1038225" cy="1514475"/>
          </a:xfrm>
          <a:prstGeom prst="rect">
            <a:avLst/>
          </a:prstGeom>
          <a:noFill/>
        </p:spPr>
      </p:pic>
      <p:pic>
        <p:nvPicPr>
          <p:cNvPr id="4097" name="Рисунок 1" descr="https://www.bestreferat.ru/images/paper/17/59/8665917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188640"/>
            <a:ext cx="2809875" cy="1838325"/>
          </a:xfrm>
          <a:prstGeom prst="rect">
            <a:avLst/>
          </a:prstGeom>
          <a:noFill/>
        </p:spPr>
      </p:pic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251520" y="188640"/>
            <a:ext cx="3617337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Олимпийские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игры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1980 года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1971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                                      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395536" y="1928446"/>
            <a:ext cx="8496944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                                 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XXII летние Олимпийские игры проходили в Москве  с 19 июля по 3 августа 1980 года. </a:t>
            </a: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	 Символом Олимпиады стал  Мишка, автор эмблемы — московский иллюстратор детских книг В.Чижиков. </a:t>
            </a: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Впервые идея проведения Олимпийских игр в Москве возникла у Председателя  Спорткомитета СССР Сергея Павловича Павлова в апреле 1969 года, но безуспешно. Несколько лет спустя членам МОК предстояло сделать выбор между Лос-Анджелесом и Москвой. Проголосовали за Москву. Впервые летние Олимпийские игры должны были пройти в социалистической стране. </a:t>
            </a: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танцевальных и спортивных сюжетах церемонии открытия, длившейся около 3 часов, участвовало свыше 16 тысяч спортсменов и  артистов. </a:t>
            </a: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Торжественное закрытие Игр XXII Олимпиады состоялось 3 августа. Белый Олимпийский флаг был медленно опущен под звуки Олимпийского гимна. Олимпийский огонь в чаше  угасал.</a:t>
            </a: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экране художественного фона возник образ Миши, символа Олимпиады-80. Появилась надпись «Доброго пути!», и из глаза медведя покатилась слеза.</a:t>
            </a: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самом конце церемонии закрытия гостей  ждал сюрприз. На середину стадиона, ухватившись за  воздушные шары, выплыл огромный Миша.  Он помахал на прощание лапой и стал медленно подниматься, а потом исчез в небе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Мои документы\Всё для презентаций16.01.2008\468slide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51504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827584" y="2708920"/>
            <a:ext cx="777686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ru-RU" sz="2800" dirty="0" smtClean="0">
                <a:solidFill>
                  <a:srgbClr val="003399"/>
                </a:solidFill>
              </a:rPr>
              <a:t>	 </a:t>
            </a:r>
            <a:r>
              <a:rPr lang="ru-RU" sz="3200" dirty="0" smtClean="0">
                <a:solidFill>
                  <a:srgbClr val="003399"/>
                </a:solidFill>
                <a:latin typeface="Tahoma" pitchFamily="34" charset="0"/>
              </a:rPr>
              <a:t>Желаем всем успеха от души!</a:t>
            </a:r>
          </a:p>
          <a:p>
            <a:pPr>
              <a:buFontTx/>
              <a:buNone/>
            </a:pPr>
            <a:r>
              <a:rPr lang="ru-RU" sz="3200" dirty="0" smtClean="0">
                <a:solidFill>
                  <a:srgbClr val="003399"/>
                </a:solidFill>
                <a:latin typeface="Tahoma" pitchFamily="34" charset="0"/>
              </a:rPr>
              <a:t>	 Уверены, что проигравших нет.</a:t>
            </a:r>
          </a:p>
          <a:p>
            <a:pPr>
              <a:buFontTx/>
              <a:buNone/>
            </a:pPr>
            <a:r>
              <a:rPr lang="ru-RU" sz="3200" dirty="0" smtClean="0">
                <a:solidFill>
                  <a:srgbClr val="003399"/>
                </a:solidFill>
                <a:latin typeface="Tahoma" pitchFamily="34" charset="0"/>
              </a:rPr>
              <a:t>	 Мы знаем, все работы хороши,</a:t>
            </a:r>
          </a:p>
          <a:p>
            <a:pPr>
              <a:buFontTx/>
              <a:buNone/>
            </a:pPr>
            <a:r>
              <a:rPr lang="ru-RU" sz="3200" dirty="0" smtClean="0">
                <a:solidFill>
                  <a:srgbClr val="003399"/>
                </a:solidFill>
                <a:latin typeface="Tahoma" pitchFamily="34" charset="0"/>
              </a:rPr>
              <a:t>	 Жаль только- мало первых мест! </a:t>
            </a:r>
            <a:endParaRPr lang="ru-RU" sz="3200" dirty="0">
              <a:solidFill>
                <a:srgbClr val="003399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1268760"/>
            <a:ext cx="777686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800080"/>
                </a:solidFill>
                <a:effectLst/>
              </a:rPr>
              <a:t>Спасибо за внимание!</a:t>
            </a:r>
            <a:endParaRPr lang="ru-RU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800080"/>
              </a:solidFill>
              <a:effectLst/>
            </a:endParaRPr>
          </a:p>
        </p:txBody>
      </p:sp>
      <p:pic>
        <p:nvPicPr>
          <p:cNvPr id="2058" name="Picture 10" descr="http://dad101.onegstudio.com/wp-content/uploads/2015/02/twothumbsup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4675757"/>
            <a:ext cx="4621218" cy="21822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1134</TotalTime>
  <Words>332</Words>
  <Application>Microsoft Office PowerPoint</Application>
  <PresentationFormat>Экран (4:3)</PresentationFormat>
  <Paragraphs>65</Paragraphs>
  <Slides>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143</cp:revision>
  <dcterms:created xsi:type="dcterms:W3CDTF">2017-01-27T14:46:27Z</dcterms:created>
  <dcterms:modified xsi:type="dcterms:W3CDTF">2019-04-07T08:20:27Z</dcterms:modified>
</cp:coreProperties>
</file>